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278" autoAdjust="0"/>
    <p:restoredTop sz="94660"/>
  </p:normalViewPr>
  <p:slideViewPr>
    <p:cSldViewPr snapToGrid="0" showGuides="1">
      <p:cViewPr varScale="1">
        <p:scale>
          <a:sx n="117" d="100"/>
          <a:sy n="117" d="100"/>
        </p:scale>
        <p:origin x="510" y="102"/>
      </p:cViewPr>
      <p:guideLst>
        <p:guide orient="horz" pos="2159"/>
        <p:guide pos="381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7T20:31:31.76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Slide Number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en-US" smtClean="0"/>
            </a:fld>
            <a:endParaRPr lang="en-US"/>
          </a:p>
        </p:txBody>
      </p:sp>
      <p:sp>
        <p:nvSpPr>
          <p:cNvPr id="4" name="Slide Image Placeho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22962"/>
            <a:ext cx="9144000" cy="2187001"/>
          </a:xfrm>
        </p:spPr>
        <p:txBody>
          <a:bodyPr anchor="b">
            <a:normAutofit/>
          </a:bodyPr>
          <a:lstStyle>
            <a:lvl1pPr algn="ctr">
              <a:lnSpc>
                <a:spcPct val="130000"/>
              </a:lnSpc>
              <a:defRPr sz="6000">
                <a:effectLst/>
                <a:latin typeface="Calibri Light" panose="020F030202020403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Calibri Light" panose="020F0302020204030204" pitchFamily="34" charset="0"/>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
        <p:nvSpPr>
          <p:cNvPr id="7" name="Content Placeholder 6"/>
          <p:cNvSpPr>
            <a:spLocks noGrp="1"/>
          </p:cNvSpPr>
          <p:nvPr>
            <p:ph sz="quarter" idx="13"/>
          </p:nvPr>
        </p:nvSpPr>
        <p:spPr>
          <a:xfrm>
            <a:off x="838200" y="551543"/>
            <a:ext cx="10515600" cy="5558971"/>
          </a:xfrm>
        </p:spPr>
        <p:txBody>
          <a:bodyPr/>
          <a:lstStyle/>
          <a:p>
            <a:pPr lvl="0"/>
            <a:r>
              <a:rPr lang="en-US" dirty="0">
                <a:sym typeface="+mn-ea"/>
              </a:rPr>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chor="ctr" anchorCtr="0">
            <a:normAutofit/>
          </a:bodyPr>
          <a:lstStyle>
            <a:lvl1pPr>
              <a:defRPr sz="4400" b="1">
                <a:effectLst/>
                <a:latin typeface="Calibri Light" panose="020F03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latin typeface="Calibri Light" panose="020F0302020204030204" pitchFamily="34" charset="0"/>
                <a:cs typeface="Calibri Light" panose="020F0302020204030204" pitchFamily="34" charset="0"/>
              </a:defRPr>
            </a:lvl1pPr>
            <a:lvl2pPr>
              <a:defRPr sz="2400">
                <a:solidFill>
                  <a:schemeClr val="tx1">
                    <a:lumMod val="75000"/>
                    <a:lumOff val="25000"/>
                  </a:schemeClr>
                </a:solidFill>
                <a:latin typeface="Calibri Light" panose="020F0302020204030204" pitchFamily="34" charset="0"/>
                <a:cs typeface="Calibri Light" panose="020F0302020204030204" pitchFamily="34" charset="0"/>
              </a:defRPr>
            </a:lvl2pPr>
            <a:lvl3pPr>
              <a:defRPr sz="2000">
                <a:solidFill>
                  <a:schemeClr val="tx1">
                    <a:lumMod val="75000"/>
                    <a:lumOff val="25000"/>
                  </a:schemeClr>
                </a:solidFill>
                <a:latin typeface="Calibri Light" panose="020F0302020204030204" pitchFamily="34" charset="0"/>
                <a:cs typeface="Calibri Light" panose="020F0302020204030204" pitchFamily="34" charset="0"/>
              </a:defRPr>
            </a:lvl3pPr>
            <a:lvl4pPr>
              <a:defRPr sz="1800">
                <a:solidFill>
                  <a:schemeClr val="tx1">
                    <a:lumMod val="75000"/>
                    <a:lumOff val="25000"/>
                  </a:schemeClr>
                </a:solidFill>
                <a:latin typeface="Calibri Light" panose="020F0302020204030204" pitchFamily="34" charset="0"/>
                <a:cs typeface="Calibri Light" panose="020F0302020204030204" pitchFamily="34" charset="0"/>
              </a:defRPr>
            </a:lvl4pPr>
            <a:lvl5pPr>
              <a:defRPr sz="1800">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dirty="0" smtClean="0"/>
              <a:t>Click to edit Master text styles</a:t>
            </a:r>
            <a:endParaRPr lang="en-US" dirty="0" smtClean="0"/>
          </a:p>
          <a:p>
            <a:pPr lvl="1"/>
            <a:r>
              <a:rPr lang="en-US" dirty="0"/>
              <a:t>Second level </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750945"/>
            <a:ext cx="9843135" cy="811530"/>
          </a:xfrm>
        </p:spPr>
        <p:txBody>
          <a:bodyPr anchor="b">
            <a:noAutofit/>
          </a:bodyPr>
          <a:lstStyle>
            <a:lvl1pPr>
              <a:defRPr sz="6000">
                <a:effectLst/>
              </a:defRPr>
            </a:lvl1pPr>
          </a:lstStyle>
          <a:p>
            <a:r>
              <a:rPr lang="en-US" dirty="0" smtClean="0">
                <a:sym typeface="+mn-ea"/>
              </a:rPr>
              <a:t>Click to edit Master title style</a:t>
            </a:r>
            <a:endParaRPr lang="en-US" dirty="0" smtClean="0">
              <a:sym typeface="+mn-ea"/>
            </a:endParaRPr>
          </a:p>
        </p:txBody>
      </p:sp>
      <p:sp>
        <p:nvSpPr>
          <p:cNvPr id="3" name="Text Placeholder 2"/>
          <p:cNvSpPr>
            <a:spLocks noGrp="1"/>
          </p:cNvSpPr>
          <p:nvPr>
            <p:ph type="body" idx="1"/>
          </p:nvPr>
        </p:nvSpPr>
        <p:spPr>
          <a:xfrm>
            <a:off x="831850" y="4610028"/>
            <a:ext cx="7321550" cy="647555"/>
          </a:xfrm>
        </p:spPr>
        <p:txBody>
          <a:bodyPr>
            <a:noAutofit/>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Slide Number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ormAutofit/>
          </a:bodyPr>
          <a:lstStyle>
            <a:lvl1pPr>
              <a:defRPr sz="4400" b="0" i="0">
                <a:effectLst/>
              </a:defRPr>
            </a:lvl1pPr>
          </a:lstStyle>
          <a:p>
            <a:r>
              <a:rPr lang="en-US" dirty="0" smtClean="0">
                <a:sym typeface="+mn-ea"/>
              </a:rPr>
              <a:t>Click to edit Master title style</a:t>
            </a:r>
            <a:endParaRPr lang="en-US" dirty="0"/>
          </a:p>
        </p:txBody>
      </p:sp>
      <p:sp>
        <p:nvSpPr>
          <p:cNvPr id="3" name="Content Placeholder 2"/>
          <p:cNvSpPr>
            <a:spLocks noGrp="1"/>
          </p:cNvSpPr>
          <p:nvPr>
            <p:ph sz="half" idx="1"/>
          </p:nvPr>
        </p:nvSpPr>
        <p:spPr>
          <a:xfrm>
            <a:off x="647700" y="1825625"/>
            <a:ext cx="5181600" cy="4351338"/>
          </a:xfrm>
        </p:spPr>
        <p:txBody>
          <a:bodyPr>
            <a:normAutofit/>
          </a:bodyPr>
          <a:lstStyle>
            <a:lvl1pPr>
              <a:lnSpc>
                <a:spcPct val="150000"/>
              </a:lnSpc>
              <a:defRPr sz="2800">
                <a:solidFill>
                  <a:schemeClr val="tx1">
                    <a:lumMod val="75000"/>
                    <a:lumOff val="25000"/>
                  </a:schemeClr>
                </a:solidFill>
                <a:latin typeface="Calibri Light" panose="020F0302020204030204" pitchFamily="34" charset="0"/>
                <a:cs typeface="Calibri Light" panose="020F0302020204030204" pitchFamily="34" charset="0"/>
              </a:defRPr>
            </a:lvl1pPr>
            <a:lvl2pPr>
              <a:lnSpc>
                <a:spcPct val="150000"/>
              </a:lnSpc>
              <a:defRPr sz="2400">
                <a:solidFill>
                  <a:schemeClr val="tx1">
                    <a:lumMod val="75000"/>
                    <a:lumOff val="25000"/>
                  </a:schemeClr>
                </a:solidFill>
                <a:latin typeface="Calibri Light" panose="020F0302020204030204" pitchFamily="34" charset="0"/>
                <a:cs typeface="Calibri Light" panose="020F0302020204030204" pitchFamily="34" charset="0"/>
              </a:defRPr>
            </a:lvl2pPr>
            <a:lvl3pPr>
              <a:lnSpc>
                <a:spcPct val="150000"/>
              </a:lnSpc>
              <a:defRPr sz="2000">
                <a:solidFill>
                  <a:schemeClr val="tx1">
                    <a:lumMod val="75000"/>
                    <a:lumOff val="25000"/>
                  </a:schemeClr>
                </a:solidFill>
                <a:latin typeface="Calibri Light" panose="020F0302020204030204" pitchFamily="34" charset="0"/>
                <a:cs typeface="Calibri Light" panose="020F0302020204030204" pitchFamily="34" charset="0"/>
              </a:defRPr>
            </a:lvl3pPr>
            <a:lvl4pPr>
              <a:lnSpc>
                <a:spcPct val="150000"/>
              </a:lnSpc>
              <a:defRPr sz="1800">
                <a:solidFill>
                  <a:schemeClr val="tx1">
                    <a:lumMod val="75000"/>
                    <a:lumOff val="25000"/>
                  </a:schemeClr>
                </a:solidFill>
                <a:latin typeface="Calibri Light" panose="020F0302020204030204" pitchFamily="34" charset="0"/>
                <a:cs typeface="Calibri Light" panose="020F0302020204030204" pitchFamily="34" charset="0"/>
              </a:defRPr>
            </a:lvl4pPr>
            <a:lvl5pPr>
              <a:lnSpc>
                <a:spcPct val="150000"/>
              </a:lnSpc>
              <a:defRPr sz="1800">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81700" y="1825625"/>
            <a:ext cx="5181600" cy="4351338"/>
          </a:xfrm>
        </p:spPr>
        <p:txBody>
          <a:bodyPr>
            <a:normAutofit/>
          </a:bodyPr>
          <a:lstStyle>
            <a:lvl1pPr>
              <a:lnSpc>
                <a:spcPct val="150000"/>
              </a:lnSpc>
              <a:defRPr kumimoji="0" lang="en-US" sz="2800" b="0" i="0" u="none" strike="noStrike" kern="1200" cap="none" spc="0" normalizeH="0" baseline="0" noProof="1" dirty="0">
                <a:solidFill>
                  <a:schemeClr val="tx1">
                    <a:lumMod val="75000"/>
                    <a:lumOff val="25000"/>
                  </a:schemeClr>
                </a:solidFill>
                <a:latin typeface="Calibri Light" panose="020F0302020204030204" pitchFamily="34" charset="0"/>
                <a:ea typeface="+mn-ea"/>
                <a:cs typeface="+mn-cs"/>
              </a:defRPr>
            </a:lvl1pPr>
            <a:lvl2pPr>
              <a:lnSpc>
                <a:spcPct val="150000"/>
              </a:lnSpc>
              <a:defRPr sz="2400">
                <a:solidFill>
                  <a:schemeClr val="tx1">
                    <a:lumMod val="75000"/>
                    <a:lumOff val="25000"/>
                  </a:schemeClr>
                </a:solidFill>
              </a:defRPr>
            </a:lvl2pPr>
            <a:lvl3pPr>
              <a:lnSpc>
                <a:spcPct val="150000"/>
              </a:lnSpc>
              <a:defRPr sz="2000">
                <a:solidFill>
                  <a:schemeClr val="tx1">
                    <a:lumMod val="75000"/>
                    <a:lumOff val="25000"/>
                  </a:schemeClr>
                </a:solidFill>
              </a:defRPr>
            </a:lvl3pPr>
            <a:lvl4pPr>
              <a:lnSpc>
                <a:spcPct val="150000"/>
              </a:lnSpc>
              <a:defRPr sz="2000">
                <a:solidFill>
                  <a:schemeClr val="tx1">
                    <a:lumMod val="75000"/>
                    <a:lumOff val="25000"/>
                  </a:schemeClr>
                </a:solidFill>
              </a:defRPr>
            </a:lvl4pPr>
            <a:lvl5pPr>
              <a:lnSpc>
                <a:spcPct val="150000"/>
              </a:lnSpc>
              <a:defRPr sz="2000">
                <a:solidFill>
                  <a:schemeClr val="tx1">
                    <a:lumMod val="75000"/>
                    <a:lumOff val="25000"/>
                  </a:schemeClr>
                </a:solidFill>
              </a:defRPr>
            </a:lvl5pPr>
          </a:lstStyle>
          <a:p>
            <a:pPr lvl="0"/>
            <a:r>
              <a:rPr lang="en-US" dirty="0"/>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
        <p:nvSpPr>
          <p:cNvPr id="5" name="Date Placeholder 4"/>
          <p:cNvSpPr>
            <a:spLocks noGrp="1"/>
          </p:cNvSpPr>
          <p:nvPr>
            <p:ph type="dt" sz="half" idx="10"/>
          </p:nvPr>
        </p:nvSpPr>
        <p:spPr/>
        <p:txBody>
          <a:bodyPr/>
          <a:lstStyle/>
          <a:p>
            <a:fld id="{760FBDFE-C587-4B4C-A407-44438C67B59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sz="4400"/>
            </a:lvl1pPr>
          </a:lstStyle>
          <a:p>
            <a:r>
              <a:rPr lang="en-US" dirty="0" smtClean="0">
                <a:sym typeface="+mn-ea"/>
              </a:rPr>
              <a:t>Click to edit Master title style</a:t>
            </a:r>
            <a:endParaRPr lang="en-US"/>
          </a:p>
        </p:txBody>
      </p:sp>
      <p:sp>
        <p:nvSpPr>
          <p:cNvPr id="3" name="Text Placeholder 2"/>
          <p:cNvSpPr>
            <a:spLocks noGrp="1"/>
          </p:cNvSpPr>
          <p:nvPr>
            <p:ph type="body" idx="1"/>
          </p:nvPr>
        </p:nvSpPr>
        <p:spPr>
          <a:xfrm>
            <a:off x="839788" y="1744961"/>
            <a:ext cx="5157787" cy="823912"/>
          </a:xfrm>
        </p:spPr>
        <p:txBody>
          <a:bodyPr anchor="b"/>
          <a:lstStyle>
            <a:lvl1pPr marL="0" indent="0">
              <a:buNone/>
              <a:defRPr sz="2400" b="1">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615609"/>
            <a:ext cx="5157787" cy="357405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内容占位符 5"/>
          <p:cNvSpPr>
            <a:spLocks noGrp="1"/>
          </p:cNvSpPr>
          <p:nvPr>
            <p:ph sz="quarter" idx="4"/>
          </p:nvPr>
        </p:nvSpPr>
        <p:spPr>
          <a:xfrm>
            <a:off x="6172200" y="2615609"/>
            <a:ext cx="5183188" cy="3574054"/>
          </a:xfrm>
        </p:spPr>
        <p:txBody>
          <a:bodyPr/>
          <a:lstStyle/>
          <a:p>
            <a:pPr lvl="0"/>
            <a:r>
              <a:rPr lang="en-US" dirty="0">
                <a:sym typeface="+mn-ea"/>
              </a:rPr>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760FBDFE-C587-4B4C-A407-44438C67B59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lvl1pPr algn="ctr">
              <a:defRPr sz="4400" b="0">
                <a:effectLst/>
                <a:latin typeface="Calibri Light" panose="020F0302020204030204" pitchFamily="34" charset="0"/>
                <a:cs typeface="Calibri Light" panose="020F0302020204030204" pitchFamily="34" charset="0"/>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6747" y="127000"/>
            <a:ext cx="4165200" cy="1600200"/>
          </a:xfrm>
        </p:spPr>
        <p:txBody>
          <a:bodyPr anchor="ctr" anchorCtr="0">
            <a:normAutofit/>
          </a:bodyPr>
          <a:lstStyle>
            <a:lvl1pPr>
              <a:defRPr sz="3200" b="0">
                <a:effectLst/>
                <a:latin typeface="Calibri Light" panose="020F0302020204030204" pitchFamily="34" charset="0"/>
                <a:cs typeface="Calibri Light" panose="020F0302020204030204" pitchFamily="34" charset="0"/>
              </a:defRPr>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9EFD9D74-47D9-4702-A33C-335B63B48D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BC47A4-756D-490B-A52F-7D9E2C9FC05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4484" y="365125"/>
            <a:ext cx="1529316" cy="5811838"/>
          </a:xfrm>
        </p:spPr>
        <p:txBody>
          <a:bodyPr vert="eaVert">
            <a:normAutofit/>
          </a:bodyPr>
          <a:lstStyle>
            <a:lvl1pPr>
              <a:defRPr sz="4400"/>
            </a:lvl1pPr>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8879958"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a:p>
          <a:p>
            <a:pPr lvl="3"/>
            <a:r>
              <a:rPr lang="en-US" dirty="0" smtClean="0"/>
              <a:t>Fourth level</a:t>
            </a:r>
            <a:endParaRPr lang="en-US" dirty="0"/>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baseline="0">
                <a:solidFill>
                  <a:schemeClr val="tx1">
                    <a:tint val="75000"/>
                  </a:schemeClr>
                </a:solidFill>
              </a:defRPr>
            </a:lvl1pPr>
          </a:lstStyle>
          <a:p>
            <a:fld id="{760FBDFE-C587-4B4C-A407-44438C67B59E}"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Calibri Light" panose="020F0302020204030204" pitchFamily="34" charset="0"/>
                <a:cs typeface="Calibri Light" panose="020F030202020403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Calibri Light" panose="020F0302020204030204" pitchFamily="34" charset="0"/>
                <a:cs typeface="Calibri Light" panose="020F0302020204030204" pitchFamily="34" charset="0"/>
              </a:defRPr>
            </a:lvl1pPr>
          </a:lstStyle>
          <a:p>
            <a:fld id="{49AE70B2-8BF9-45C0-BB95-33D1B9D3A85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Calibri Light" panose="020F0302020204030204" pitchFamily="34" charset="0"/>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effectLst/>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png"/><Relationship Id="rId2" Type="http://schemas.microsoft.com/office/2007/relationships/media" Target="file:///C:\Users\PC\Desktop\never_end.mp4" TargetMode="External"/><Relationship Id="rId1" Type="http://schemas.openxmlformats.org/officeDocument/2006/relationships/video" Target="file:///C:\Users\PC\Desktop\never_end.mp4"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tx2"/>
          </a:solidFill>
        </p:spPr>
        <p:txBody>
          <a:bodyPr/>
          <a:lstStyle/>
          <a:p>
            <a:r>
              <a:rPr lang="es-AR" altLang="en-US"/>
              <a:t>RADIOAFICION</a:t>
            </a:r>
            <a:endParaRPr lang="es-AR" altLang="en-US"/>
          </a:p>
        </p:txBody>
      </p:sp>
      <p:sp>
        <p:nvSpPr>
          <p:cNvPr id="5" name="Subtitle 4"/>
          <p:cNvSpPr>
            <a:spLocks noGrp="1"/>
          </p:cNvSpPr>
          <p:nvPr>
            <p:ph type="subTitle" idx="1"/>
          </p:nvPr>
        </p:nvSpPr>
        <p:spPr/>
        <p:txBody>
          <a:bodyPr/>
          <a:lstStyle/>
          <a:p>
            <a:r>
              <a:rPr lang="es-AR" altLang="en-US"/>
              <a:t>El arte de escuchar </a:t>
            </a:r>
            <a:endParaRPr lang="es-AR"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Porque el video abre debate? </a:t>
            </a:r>
            <a:endParaRPr lang="es-AR" altLang="es-MX"/>
          </a:p>
        </p:txBody>
      </p:sp>
      <p:sp>
        <p:nvSpPr>
          <p:cNvPr id="4" name="Marcador de posición de contenido 3"/>
          <p:cNvSpPr>
            <a:spLocks noGrp="1"/>
          </p:cNvSpPr>
          <p:nvPr>
            <p:ph sz="half" idx="2"/>
          </p:nvPr>
        </p:nvSpPr>
        <p:spPr>
          <a:xfrm>
            <a:off x="6771005" y="1693545"/>
            <a:ext cx="5201920" cy="4046855"/>
          </a:xfrm>
        </p:spPr>
        <p:txBody>
          <a:bodyPr/>
          <a:p>
            <a:r>
              <a:rPr lang="es-AR" altLang="es-MX" sz="2000"/>
              <a:t>La marca del dispositivo de radioaficion es RigPix fabricada en 1968, este dispositvo solamente aceptaba SemiDuplex y no full duplex, por lo que la charla no podria ser bidireccional.</a:t>
            </a:r>
            <a:endParaRPr lang="es-AR" altLang="es-MX" sz="2000"/>
          </a:p>
        </p:txBody>
      </p:sp>
      <p:pic>
        <p:nvPicPr>
          <p:cNvPr id="7" name="Marcador de posición de contenido 6" descr="02hwz0nl0mx31"/>
          <p:cNvPicPr>
            <a:picLocks noChangeAspect="1"/>
          </p:cNvPicPr>
          <p:nvPr>
            <p:ph sz="half" idx="1"/>
          </p:nvPr>
        </p:nvPicPr>
        <p:blipFill>
          <a:blip r:embed="rId1"/>
          <a:stretch>
            <a:fillRect/>
          </a:stretch>
        </p:blipFill>
        <p:spPr>
          <a:xfrm>
            <a:off x="525780" y="2049780"/>
            <a:ext cx="6134735" cy="3335020"/>
          </a:xfrm>
          <a:prstGeom prst="rect">
            <a:avLst/>
          </a:prstGeom>
        </p:spPr>
      </p:pic>
      <p:pic>
        <p:nvPicPr>
          <p:cNvPr id="9" name="Imagen 8"/>
          <p:cNvPicPr>
            <a:picLocks noChangeAspect="1"/>
          </p:cNvPicPr>
          <p:nvPr/>
        </p:nvPicPr>
        <p:blipFill>
          <a:blip r:embed="rId2"/>
          <a:stretch>
            <a:fillRect/>
          </a:stretch>
        </p:blipFill>
        <p:spPr>
          <a:xfrm>
            <a:off x="6920230" y="3727450"/>
            <a:ext cx="3561080" cy="3130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Radiodifucion en la actualidad</a:t>
            </a:r>
            <a:endParaRPr lang="es-AR" altLang="es-MX"/>
          </a:p>
        </p:txBody>
      </p:sp>
      <p:pic>
        <p:nvPicPr>
          <p:cNvPr id="5" name="Marcador de posición de contenido 4" descr="Dmr-Digital-2-Way-Radio-Mobile-Dm-1250"/>
          <p:cNvPicPr>
            <a:picLocks noChangeAspect="1"/>
          </p:cNvPicPr>
          <p:nvPr>
            <p:ph sz="half" idx="1"/>
          </p:nvPr>
        </p:nvPicPr>
        <p:blipFill>
          <a:blip r:embed="rId1"/>
          <a:stretch>
            <a:fillRect/>
          </a:stretch>
        </p:blipFill>
        <p:spPr>
          <a:xfrm>
            <a:off x="647700" y="1825625"/>
            <a:ext cx="5181600" cy="3608705"/>
          </a:xfrm>
          <a:prstGeom prst="rect">
            <a:avLst/>
          </a:prstGeom>
        </p:spPr>
      </p:pic>
      <p:sp>
        <p:nvSpPr>
          <p:cNvPr id="4" name="Marcador de posición de contenido 3"/>
          <p:cNvSpPr>
            <a:spLocks noGrp="1"/>
          </p:cNvSpPr>
          <p:nvPr>
            <p:ph sz="half" idx="2"/>
          </p:nvPr>
        </p:nvSpPr>
        <p:spPr>
          <a:xfrm>
            <a:off x="5961380" y="1825625"/>
            <a:ext cx="5201920" cy="4351655"/>
          </a:xfrm>
        </p:spPr>
        <p:txBody>
          <a:bodyPr/>
          <a:p>
            <a:r>
              <a:rPr lang="es-AR" altLang="es-MX"/>
              <a:t>Actualmente cualquiera puede usar la radio móvil digital (DMR) para disfrutar de la versión moderna de las radios bidireccionales.</a:t>
            </a:r>
            <a:endParaRPr lang="es-AR" altLang="es-MX"/>
          </a:p>
        </p:txBody>
      </p:sp>
      <p:sp>
        <p:nvSpPr>
          <p:cNvPr id="6" name="Cuadro de texto 5"/>
          <p:cNvSpPr txBox="1"/>
          <p:nvPr/>
        </p:nvSpPr>
        <p:spPr>
          <a:xfrm>
            <a:off x="1125220" y="5131435"/>
            <a:ext cx="4226560" cy="1753235"/>
          </a:xfrm>
          <a:prstGeom prst="rect">
            <a:avLst/>
          </a:prstGeom>
          <a:noFill/>
        </p:spPr>
        <p:txBody>
          <a:bodyPr wrap="none" rtlCol="0">
            <a:spAutoFit/>
          </a:bodyPr>
          <a:p>
            <a:pPr algn="l"/>
            <a:r>
              <a:rPr lang="es-MX" altLang="en-US"/>
              <a:t>El DMR móvil de radio digital de 2 DM-1250</a:t>
            </a:r>
            <a:endParaRPr lang="es-MX" altLang="en-US"/>
          </a:p>
          <a:p>
            <a:pPr algn="l"/>
            <a:r>
              <a:rPr lang="es-AR" altLang="es-MX"/>
              <a:t>soporta: 	</a:t>
            </a:r>
            <a:endParaRPr lang="es-AR" altLang="es-MX"/>
          </a:p>
          <a:p>
            <a:pPr algn="l"/>
            <a:r>
              <a:rPr lang="es-AR" altLang="es-MX"/>
              <a:t>VHF:136-174MHz</a:t>
            </a:r>
            <a:endParaRPr lang="es-AR" altLang="es-MX"/>
          </a:p>
          <a:p>
            <a:pPr algn="l"/>
            <a:r>
              <a:rPr lang="es-AR" altLang="es-MX"/>
              <a:t>UHF:350-390 MHz</a:t>
            </a:r>
            <a:endParaRPr lang="es-AR" altLang="es-MX"/>
          </a:p>
          <a:p>
            <a:pPr algn="l"/>
            <a:r>
              <a:rPr lang="es-AR" altLang="es-MX"/>
              <a:t>UHF:400-470 MHz</a:t>
            </a:r>
            <a:endParaRPr lang="es-AR" altLang="es-MX"/>
          </a:p>
          <a:p>
            <a:pPr algn="l"/>
            <a:r>
              <a:rPr lang="es-AR" altLang="es-MX"/>
              <a:t>UHF:450-520 MHz</a:t>
            </a:r>
            <a:endParaRPr lang="es-AR" altLang="es-MX"/>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normAutofit fontScale="90000"/>
          </a:bodyPr>
          <a:p>
            <a:br>
              <a:rPr lang="es-MX" altLang="en-US"/>
            </a:br>
            <a:r>
              <a:rPr lang="es-MX" altLang="en-US"/>
              <a:t>Conclusiones</a:t>
            </a:r>
            <a:endParaRPr lang="es-MX" altLang="en-US"/>
          </a:p>
        </p:txBody>
      </p:sp>
      <p:pic>
        <p:nvPicPr>
          <p:cNvPr id="6" name="Marcador de posición de contenido 5" descr="68747470733a2f2f73332e616d617a6f6e6177732e636f6d2f776174747061642d6d656469612d736572766963652f53746f7279496d6167652f6a2d39786f31794b306d636174413d3d2d3331343236333332352e3134373765353933313066386365326634363731343338333"/>
          <p:cNvPicPr>
            <a:picLocks noChangeAspect="1"/>
          </p:cNvPicPr>
          <p:nvPr>
            <p:ph sz="half" idx="1"/>
          </p:nvPr>
        </p:nvPicPr>
        <p:blipFill>
          <a:blip r:embed="rId1"/>
          <a:stretch>
            <a:fillRect/>
          </a:stretch>
        </p:blipFill>
        <p:spPr>
          <a:xfrm>
            <a:off x="951865" y="2862580"/>
            <a:ext cx="4572000" cy="2276475"/>
          </a:xfrm>
          <a:prstGeom prst="rect">
            <a:avLst/>
          </a:prstGeom>
        </p:spPr>
      </p:pic>
      <p:sp>
        <p:nvSpPr>
          <p:cNvPr id="4" name="Marcador de posición de contenido 3"/>
          <p:cNvSpPr>
            <a:spLocks noGrp="1"/>
          </p:cNvSpPr>
          <p:nvPr>
            <p:ph sz="half" idx="2"/>
          </p:nvPr>
        </p:nvSpPr>
        <p:spPr/>
        <p:txBody>
          <a:bodyPr>
            <a:normAutofit lnSpcReduction="10000"/>
          </a:bodyPr>
          <a:p>
            <a:r>
              <a:rPr lang="es-AR" altLang="es-MX"/>
              <a:t>La radioaficion en la actualidad se encuentra normalizada y aun asi, el estilo de vida y el amor al arte sigue vivo.</a:t>
            </a:r>
            <a:endParaRPr lang="es-AR" altLang="es-MX"/>
          </a:p>
          <a:p>
            <a:endParaRPr lang="es-AR" altLang="es-MX"/>
          </a:p>
          <a:p>
            <a:r>
              <a:rPr lang="es-AR" altLang="es-MX"/>
              <a:t>Gracias!! :) </a:t>
            </a:r>
            <a:endParaRPr lang="es-AR" alt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normAutofit fontScale="90000"/>
          </a:bodyPr>
          <a:p>
            <a:br>
              <a:rPr lang="es-MX" altLang="en-US"/>
            </a:br>
            <a:r>
              <a:rPr lang="es-AR" altLang="es-MX"/>
              <a:t>Que es la radioaficion?</a:t>
            </a:r>
            <a:endParaRPr lang="es-AR" altLang="es-MX"/>
          </a:p>
        </p:txBody>
      </p:sp>
      <p:pic>
        <p:nvPicPr>
          <p:cNvPr id="4" name="Marcador de posición de contenido 3" descr="65df600931dbae183e87307d762ed393"/>
          <p:cNvPicPr>
            <a:picLocks noChangeAspect="1"/>
          </p:cNvPicPr>
          <p:nvPr>
            <p:ph idx="1"/>
          </p:nvPr>
        </p:nvPicPr>
        <p:blipFill>
          <a:blip r:embed="rId1"/>
          <a:stretch>
            <a:fillRect/>
          </a:stretch>
        </p:blipFill>
        <p:spPr>
          <a:xfrm>
            <a:off x="2371090" y="1584325"/>
            <a:ext cx="7068185" cy="3483610"/>
          </a:xfrm>
          <a:prstGeom prst="rect">
            <a:avLst/>
          </a:prstGeom>
        </p:spPr>
      </p:pic>
      <p:sp>
        <p:nvSpPr>
          <p:cNvPr id="7" name="Cuadro de texto 6"/>
          <p:cNvSpPr txBox="1"/>
          <p:nvPr/>
        </p:nvSpPr>
        <p:spPr>
          <a:xfrm>
            <a:off x="1299210" y="5500370"/>
            <a:ext cx="10723880" cy="645160"/>
          </a:xfrm>
          <a:prstGeom prst="rect">
            <a:avLst/>
          </a:prstGeom>
          <a:noFill/>
        </p:spPr>
        <p:txBody>
          <a:bodyPr wrap="square" rtlCol="0">
            <a:spAutoFit/>
          </a:bodyPr>
          <a:p>
            <a:pPr algn="l"/>
            <a:r>
              <a:rPr lang="es-AR" altLang="es-MX"/>
              <a:t>La radioaficion es formalmente: “Persona que está autorizada para emitir y recibir mensajes </a:t>
            </a:r>
            <a:endParaRPr lang="es-AR" altLang="es-MX"/>
          </a:p>
          <a:p>
            <a:pPr algn="l"/>
            <a:r>
              <a:rPr lang="es-AR" altLang="es-MX"/>
              <a:t>radiados privados, usando bandas de frecuencia jurídicamente establecidas.”</a:t>
            </a:r>
            <a:endParaRPr lang="es-AR" altLang="es-MX"/>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Radioaficionado.</a:t>
            </a:r>
            <a:endParaRPr lang="es-AR" altLang="es-MX"/>
          </a:p>
        </p:txBody>
      </p:sp>
      <p:sp>
        <p:nvSpPr>
          <p:cNvPr id="3" name="Marcador de posición de contenido 2"/>
          <p:cNvSpPr>
            <a:spLocks noGrp="1"/>
          </p:cNvSpPr>
          <p:nvPr>
            <p:ph sz="half" idx="1"/>
          </p:nvPr>
        </p:nvSpPr>
        <p:spPr>
          <a:xfrm>
            <a:off x="647700" y="1825625"/>
            <a:ext cx="10807700" cy="4351655"/>
          </a:xfrm>
        </p:spPr>
        <p:txBody>
          <a:bodyPr/>
          <a:p>
            <a:r>
              <a:rPr lang="es-AR" altLang="es-MX"/>
              <a:t>Un radioaficionado es mas que simplemente su desrcipcion formal, es tambien quien se especializa en este Arte y se apasiona por la radioaficion. </a:t>
            </a:r>
            <a:endParaRPr lang="es-AR" altLang="es-MX"/>
          </a:p>
        </p:txBody>
      </p:sp>
      <p:pic>
        <p:nvPicPr>
          <p:cNvPr id="5" name="Marcador de posición de contenido 4" descr="emisoras"/>
          <p:cNvPicPr>
            <a:picLocks noChangeAspect="1"/>
          </p:cNvPicPr>
          <p:nvPr>
            <p:ph sz="half" idx="2"/>
          </p:nvPr>
        </p:nvPicPr>
        <p:blipFill>
          <a:blip r:embed="rId1"/>
          <a:stretch>
            <a:fillRect/>
          </a:stretch>
        </p:blipFill>
        <p:spPr>
          <a:xfrm>
            <a:off x="2867025" y="3204845"/>
            <a:ext cx="6369050" cy="2972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Bases y lenguaje</a:t>
            </a:r>
            <a:endParaRPr lang="es-AR" altLang="es-MX"/>
          </a:p>
        </p:txBody>
      </p:sp>
      <p:pic>
        <p:nvPicPr>
          <p:cNvPr id="5" name="Marcador de posición de contenido 4" descr="geekytheoryarduinoradioam1"/>
          <p:cNvPicPr>
            <a:picLocks noChangeAspect="1"/>
          </p:cNvPicPr>
          <p:nvPr>
            <p:ph sz="half" idx="1"/>
          </p:nvPr>
        </p:nvPicPr>
        <p:blipFill>
          <a:blip r:embed="rId1"/>
          <a:stretch>
            <a:fillRect/>
          </a:stretch>
        </p:blipFill>
        <p:spPr>
          <a:xfrm>
            <a:off x="1416685" y="1825625"/>
            <a:ext cx="3642995" cy="4351655"/>
          </a:xfrm>
          <a:prstGeom prst="rect">
            <a:avLst/>
          </a:prstGeom>
        </p:spPr>
      </p:pic>
      <p:sp>
        <p:nvSpPr>
          <p:cNvPr id="4" name="Marcador de posición de contenido 3"/>
          <p:cNvSpPr>
            <a:spLocks noGrp="1"/>
          </p:cNvSpPr>
          <p:nvPr>
            <p:ph sz="half" idx="2"/>
          </p:nvPr>
        </p:nvSpPr>
        <p:spPr/>
        <p:txBody>
          <a:bodyPr>
            <a:normAutofit fontScale="60000"/>
          </a:bodyPr>
          <a:p>
            <a:r>
              <a:rPr lang="es-MX" altLang="en-US">
                <a:latin typeface="+mn-lt"/>
                <a:cs typeface="+mn-lt"/>
              </a:rPr>
              <a:t> El lenguaje que se utiliza en la radioafición es particularmente conocido e internacional,  las bandas que se utilizan son también particulares ya que no deben toparse con frecuencias públicas, policiacas ni comerciales. La escucha de frecuencias profesionales puede constituir delito en distintos países. Existen casos en los cuales hasta la mera posesión de equipos de escucha capaces de barrer ciertas frecuencias es considerado delito. Es recomendable informarse sobre las reglas en vigor en el país donde se practica la escucha.</a:t>
            </a:r>
            <a:endParaRPr lang="es-MX" altLang="en-US">
              <a:latin typeface="+mn-lt"/>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Alcance</a:t>
            </a:r>
            <a:endParaRPr lang="es-AR" altLang="es-MX"/>
          </a:p>
        </p:txBody>
      </p:sp>
      <p:sp>
        <p:nvSpPr>
          <p:cNvPr id="3" name="Marcador de posición de contenido 2"/>
          <p:cNvSpPr>
            <a:spLocks noGrp="1"/>
          </p:cNvSpPr>
          <p:nvPr>
            <p:ph sz="half" idx="1"/>
          </p:nvPr>
        </p:nvSpPr>
        <p:spPr/>
        <p:txBody>
          <a:bodyPr>
            <a:normAutofit fontScale="80000"/>
          </a:bodyPr>
          <a:p>
            <a:r>
              <a:rPr lang="es-MX" altLang="en-US"/>
              <a:t> una rama importante de la radioafición consiste en comunicarse con personas alrededor del mundo, esta practica se denomina DX. Cuando un radioaficionado transmite las palabras "CQ DX, CQ DX, CQ DX...", </a:t>
            </a:r>
            <a:r>
              <a:rPr lang="es-AR" altLang="es-MX"/>
              <a:t>se</a:t>
            </a:r>
            <a:r>
              <a:rPr lang="es-MX" altLang="en-US"/>
              <a:t> está buscando un contacto lejano y para colaborar, las emisoras cercanas deben abstenerse de contestar la llamada</a:t>
            </a:r>
            <a:r>
              <a:rPr lang="es-AR" altLang="es-MX"/>
              <a:t>.</a:t>
            </a:r>
            <a:endParaRPr lang="es-AR" altLang="es-MX"/>
          </a:p>
        </p:txBody>
      </p:sp>
      <p:sp>
        <p:nvSpPr>
          <p:cNvPr id="4" name="Marcador de posición de contenido 3"/>
          <p:cNvSpPr>
            <a:spLocks noGrp="1"/>
          </p:cNvSpPr>
          <p:nvPr>
            <p:ph sz="half" idx="2"/>
          </p:nvPr>
        </p:nvSpPr>
        <p:spPr/>
        <p:txBody>
          <a:bodyPr/>
          <a:p>
            <a:br>
              <a:rPr lang="es-MX" altLang="en-US"/>
            </a:br>
            <a:endParaRPr lang="es-AR" altLang="es-MX"/>
          </a:p>
        </p:txBody>
      </p:sp>
      <p:pic>
        <p:nvPicPr>
          <p:cNvPr id="6" name="Imagen 5"/>
          <p:cNvPicPr>
            <a:picLocks noChangeAspect="1"/>
          </p:cNvPicPr>
          <p:nvPr/>
        </p:nvPicPr>
        <p:blipFill>
          <a:blip r:embed="rId1"/>
          <a:stretch>
            <a:fillRect/>
          </a:stretch>
        </p:blipFill>
        <p:spPr>
          <a:xfrm>
            <a:off x="6896100" y="2396490"/>
            <a:ext cx="4267200"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Diexismo y retos.</a:t>
            </a:r>
            <a:endParaRPr lang="es-AR" altLang="es-MX"/>
          </a:p>
        </p:txBody>
      </p:sp>
      <p:sp>
        <p:nvSpPr>
          <p:cNvPr id="4" name="Marcador de posición de contenido 3"/>
          <p:cNvSpPr>
            <a:spLocks noGrp="1"/>
          </p:cNvSpPr>
          <p:nvPr>
            <p:ph sz="half" idx="2"/>
          </p:nvPr>
        </p:nvSpPr>
        <p:spPr/>
        <p:style>
          <a:lnRef idx="2">
            <a:schemeClr val="accent1"/>
          </a:lnRef>
          <a:fillRef idx="1">
            <a:schemeClr val="lt1"/>
          </a:fillRef>
          <a:effectRef idx="0">
            <a:schemeClr val="accent1"/>
          </a:effectRef>
          <a:fontRef idx="minor">
            <a:schemeClr val="dk1"/>
          </a:fontRef>
        </p:style>
        <p:txBody>
          <a:bodyPr>
            <a:normAutofit fontScale="50000"/>
          </a:bodyPr>
          <a:p>
            <a:r>
              <a:rPr lang="es-AR" altLang="es-MX"/>
              <a:t>U</a:t>
            </a:r>
            <a:r>
              <a:rPr lang="es-MX" altLang="en-US"/>
              <a:t>na manera de “competir” en la el mundo de la radioafición eran las tarjetas QSL, eran tarjetas variantes de la “tarjeta postal” que las emisoras de radio o radioaficionados envían a los oyentes que han remitido un informe de recepción correcto de las emisiones. Conseguir el mayor número de tarjetas QSL y disponer de las emisoras más difíciles de sintonizar debido a su distancia o a la escasa potencia de su emisión es uno de los retos del aficionado al diexismo </a:t>
            </a:r>
            <a:endParaRPr lang="es-MX" altLang="en-US"/>
          </a:p>
          <a:p>
            <a:endParaRPr lang="es-MX" altLang="en-US"/>
          </a:p>
          <a:p>
            <a:r>
              <a:rPr lang="es-MX" altLang="en-US">
                <a:highlight>
                  <a:srgbClr val="FFFF00"/>
                </a:highlight>
              </a:rPr>
              <a:t>Diexismo:</a:t>
            </a:r>
            <a:r>
              <a:rPr lang="es-MX" altLang="en-US"/>
              <a:t> es la afición de escuchar emisoras de radio lejanas o exóticas.</a:t>
            </a:r>
            <a:endParaRPr lang="es-MX" altLang="en-US"/>
          </a:p>
        </p:txBody>
      </p:sp>
      <p:pic>
        <p:nvPicPr>
          <p:cNvPr id="7" name="Marcador de posición de contenido 6" descr="QSL-VOA-Thessaloniki-1972"/>
          <p:cNvPicPr>
            <a:picLocks noChangeAspect="1"/>
          </p:cNvPicPr>
          <p:nvPr>
            <p:ph sz="half" idx="1"/>
          </p:nvPr>
        </p:nvPicPr>
        <p:blipFill>
          <a:blip r:embed="rId1"/>
          <a:stretch>
            <a:fillRect/>
          </a:stretch>
        </p:blipFill>
        <p:spPr>
          <a:xfrm>
            <a:off x="1512570" y="1825625"/>
            <a:ext cx="2351405" cy="3632200"/>
          </a:xfrm>
          <a:prstGeom prst="rect">
            <a:avLst/>
          </a:prstGeom>
        </p:spPr>
      </p:pic>
      <p:sp>
        <p:nvSpPr>
          <p:cNvPr id="8" name="Cuadro de texto 7"/>
          <p:cNvSpPr txBox="1"/>
          <p:nvPr/>
        </p:nvSpPr>
        <p:spPr>
          <a:xfrm>
            <a:off x="752475" y="5699125"/>
            <a:ext cx="3870960" cy="368300"/>
          </a:xfrm>
          <a:prstGeom prst="rect">
            <a:avLst/>
          </a:prstGeom>
          <a:noFill/>
        </p:spPr>
        <p:txBody>
          <a:bodyPr wrap="none" rtlCol="0">
            <a:spAutoFit/>
          </a:bodyPr>
          <a:p>
            <a:pPr algn="l"/>
            <a:r>
              <a:rPr lang="es-MX" altLang="en-US"/>
              <a:t>Tarjeta QSL de La Voz de América, 1972.</a:t>
            </a:r>
            <a:endParaRPr lang="es-MX"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MX" altLang="en-US"/>
              <a:t>ENACOM y radioaficion en argentina</a:t>
            </a:r>
            <a:endParaRPr lang="es-MX" altLang="en-US"/>
          </a:p>
        </p:txBody>
      </p:sp>
      <p:sp>
        <p:nvSpPr>
          <p:cNvPr id="4" name="Marcador de posición de contenido 3"/>
          <p:cNvSpPr>
            <a:spLocks noGrp="1"/>
          </p:cNvSpPr>
          <p:nvPr>
            <p:ph sz="half" idx="2"/>
          </p:nvPr>
        </p:nvSpPr>
        <p:spPr/>
        <p:txBody>
          <a:bodyPr>
            <a:normAutofit fontScale="60000"/>
          </a:bodyPr>
          <a:p>
            <a:r>
              <a:rPr lang="es-MX" altLang="en-US"/>
              <a:t>Para obtener la Licencia de Radioaficionado se debe realizar el curso correspondiente en los Radio Clubes habilitados y reconocidos del país, cuyo Registro se pone a disposición de los interesados en esta sección. El curso consta de “Técnica”, “Reglamentación”, y “Telegrafía”, y comprende asimismo prácticas operativas en la estación del Radio Club. Una vez finalizado y aprobado el curso correspondiente, el Radio Club presenta ante Enacom la documentación  correspondiente para la obtención de la licencia.</a:t>
            </a:r>
            <a:endParaRPr lang="es-MX" altLang="en-US"/>
          </a:p>
        </p:txBody>
      </p:sp>
      <p:pic>
        <p:nvPicPr>
          <p:cNvPr id="7" name="Marcador de posición de contenido 6"/>
          <p:cNvPicPr>
            <a:picLocks noChangeAspect="1"/>
          </p:cNvPicPr>
          <p:nvPr>
            <p:ph sz="half" idx="1"/>
          </p:nvPr>
        </p:nvPicPr>
        <p:blipFill>
          <a:blip r:embed="rId1"/>
          <a:stretch>
            <a:fillRect/>
          </a:stretch>
        </p:blipFill>
        <p:spPr>
          <a:xfrm>
            <a:off x="647700" y="2418080"/>
            <a:ext cx="5181600" cy="3165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MX" altLang="en-US"/>
              <a:t> STRENGER THINGS </a:t>
            </a:r>
            <a:r>
              <a:rPr lang="es-AR" altLang="es-MX"/>
              <a:t>Y LA RADIOAFICION</a:t>
            </a:r>
            <a:endParaRPr lang="es-AR" altLang="es-MX"/>
          </a:p>
        </p:txBody>
      </p:sp>
      <p:pic>
        <p:nvPicPr>
          <p:cNvPr id="5" name="never_end">
            <a:hlinkClick r:id="" action="ppaction://media"/>
          </p:cNvPr>
          <p:cNvPicPr/>
          <p:nvPr>
            <p:ph sz="half" idx="1"/>
            <a:videoFile r:link="rId1"/>
            <p:extLst>
              <p:ext uri="{DAA4B4D4-6D71-4841-9C94-3DE7FCFB9230}">
                <p14:media xmlns:p14="http://schemas.microsoft.com/office/powerpoint/2010/main" r:link="rId2"/>
              </p:ext>
            </p:extLst>
          </p:nvPr>
        </p:nvPicPr>
        <p:blipFill>
          <a:blip r:embed="rId3"/>
          <a:stretch>
            <a:fillRect/>
          </a:stretch>
        </p:blipFill>
        <p:spPr>
          <a:xfrm>
            <a:off x="647700" y="2545107"/>
            <a:ext cx="5181600" cy="2912375"/>
          </a:xfrm>
          <a:prstGeom prst="rect">
            <a:avLst/>
          </a:prstGeom>
        </p:spPr>
      </p:pic>
      <p:sp>
        <p:nvSpPr>
          <p:cNvPr id="4" name="Marcador de posición de contenido 3"/>
          <p:cNvSpPr>
            <a:spLocks noGrp="1"/>
          </p:cNvSpPr>
          <p:nvPr>
            <p:ph sz="half" idx="2"/>
          </p:nvPr>
        </p:nvSpPr>
        <p:spPr/>
        <p:txBody>
          <a:bodyPr/>
          <a:p>
            <a:r>
              <a:rPr lang="es-AR" altLang="es-MX"/>
              <a:t>Con la llegada de la serie y su ambientacion en el año 1985 una teoria surgio en las redes. </a:t>
            </a:r>
            <a:endParaRPr lang="es-AR" altLang="es-MX"/>
          </a:p>
          <a:p>
            <a:endParaRPr lang="es-AR" altLang="es-MX"/>
          </a:p>
          <a:p>
            <a:r>
              <a:rPr lang="es-AR" altLang="es-MX"/>
              <a:t>Hay algo raro en el video?</a:t>
            </a:r>
            <a:endParaRPr lang="es-AR" altLang="es-MX"/>
          </a:p>
        </p:txBody>
      </p:sp>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solidFill>
            <a:schemeClr val="tx2"/>
          </a:solidFill>
        </p:spPr>
        <p:txBody>
          <a:bodyPr/>
          <a:p>
            <a:r>
              <a:rPr lang="es-AR" altLang="es-MX"/>
              <a:t>Modos de Transmisión</a:t>
            </a:r>
            <a:endParaRPr lang="es-AR" altLang="es-MX"/>
          </a:p>
        </p:txBody>
      </p:sp>
      <p:sp>
        <p:nvSpPr>
          <p:cNvPr id="4" name="Marcador de posición de contenido 3"/>
          <p:cNvSpPr>
            <a:spLocks noGrp="1"/>
          </p:cNvSpPr>
          <p:nvPr>
            <p:ph sz="half" idx="2"/>
          </p:nvPr>
        </p:nvSpPr>
        <p:spPr/>
        <p:txBody>
          <a:bodyPr/>
          <a:p>
            <a:r>
              <a:rPr lang="es-MX" altLang="en-US" sz="1800"/>
              <a:t>Los sistemas se pueden clasificar según su direccionalidad y momento en el que se efectúa la transmisión en los siguientes tipos:</a:t>
            </a:r>
            <a:endParaRPr lang="es-MX" altLang="en-US" sz="1800"/>
          </a:p>
          <a:p>
            <a:endParaRPr lang="es-MX" altLang="en-US" sz="1800"/>
          </a:p>
          <a:p>
            <a:r>
              <a:rPr lang="es-MX" altLang="en-US" sz="1800"/>
              <a:t>Símplex</a:t>
            </a:r>
            <a:endParaRPr lang="es-MX" altLang="en-US" sz="1800"/>
          </a:p>
          <a:p>
            <a:r>
              <a:rPr lang="es-MX" altLang="en-US" sz="1800"/>
              <a:t>Semidúplex (half – dúplex)</a:t>
            </a:r>
            <a:endParaRPr lang="es-MX" altLang="en-US" sz="1800"/>
          </a:p>
          <a:p>
            <a:r>
              <a:rPr lang="es-MX" altLang="en-US" sz="1800"/>
              <a:t>Dúplex (full – dúplex)</a:t>
            </a:r>
            <a:endParaRPr lang="es-MX" altLang="en-US" sz="1800"/>
          </a:p>
        </p:txBody>
      </p:sp>
      <p:pic>
        <p:nvPicPr>
          <p:cNvPr id="6" name="Marcador de posición de contenido 5"/>
          <p:cNvPicPr>
            <a:picLocks noChangeAspect="1"/>
          </p:cNvPicPr>
          <p:nvPr>
            <p:ph sz="half" idx="1"/>
          </p:nvPr>
        </p:nvPicPr>
        <p:blipFill>
          <a:blip r:embed="rId1"/>
          <a:stretch>
            <a:fillRect/>
          </a:stretch>
        </p:blipFill>
        <p:spPr>
          <a:xfrm>
            <a:off x="1356995" y="1825625"/>
            <a:ext cx="376237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Calibri"/>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3381</Words>
  <Application>WPS Presentation</Application>
  <PresentationFormat>宽屏</PresentationFormat>
  <Paragraphs>70</Paragraphs>
  <Slides>12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Arial</vt:lpstr>
      <vt:lpstr>SimSun</vt:lpstr>
      <vt:lpstr>Wingdings</vt:lpstr>
      <vt:lpstr>Calibri Light</vt:lpstr>
      <vt:lpstr>Microsoft YaHei</vt:lpstr>
      <vt:lpstr>Arial Unicode MS</vt:lpstr>
      <vt:lpstr>Calibri</vt:lpstr>
      <vt:lpstr>Office Theme</vt:lpstr>
      <vt:lpstr>RADIOAFICION</vt:lpstr>
      <vt:lpstr> Que es la radioaficion?</vt:lpstr>
      <vt:lpstr>Radioaficionado.</vt:lpstr>
      <vt:lpstr>Bases y lenguaje</vt:lpstr>
      <vt:lpstr>Alcance</vt:lpstr>
      <vt:lpstr>Diexismo y retos.</vt:lpstr>
      <vt:lpstr>ENACOM y radioaficion en argentina</vt:lpstr>
      <vt:lpstr> STRENGER THINGS Y LA RADIOAFICION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PC</cp:lastModifiedBy>
  <cp:revision>3</cp:revision>
  <dcterms:created xsi:type="dcterms:W3CDTF">2022-11-27T23:22:00Z</dcterms:created>
  <dcterms:modified xsi:type="dcterms:W3CDTF">2022-11-28T19:19:33Z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2058-11.2.0.11417</vt:lpwstr>
  </property>
  <property fmtid="{D5CDD505-2E9C-101B-9397-08002B2CF9AE}" pid="3" name="ICV">
    <vt:lpwstr>F606207F3DA446FCAFB2A605946DB1BF</vt:lpwstr>
  </property>
</Properties>
</file>